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27"/>
  </p:notesMasterIdLst>
  <p:handoutMasterIdLst>
    <p:handoutMasterId r:id="rId28"/>
  </p:handoutMasterIdLst>
  <p:sldIdLst>
    <p:sldId id="1077" r:id="rId2"/>
    <p:sldId id="1079" r:id="rId3"/>
    <p:sldId id="1202" r:id="rId4"/>
    <p:sldId id="1203" r:id="rId5"/>
    <p:sldId id="1204" r:id="rId6"/>
    <p:sldId id="1205" r:id="rId7"/>
    <p:sldId id="1206" r:id="rId8"/>
    <p:sldId id="1207" r:id="rId9"/>
    <p:sldId id="1087" r:id="rId10"/>
    <p:sldId id="1208" r:id="rId11"/>
    <p:sldId id="1210" r:id="rId12"/>
    <p:sldId id="1211" r:id="rId13"/>
    <p:sldId id="1212" r:id="rId14"/>
    <p:sldId id="1214" r:id="rId15"/>
    <p:sldId id="1215" r:id="rId16"/>
    <p:sldId id="1216" r:id="rId17"/>
    <p:sldId id="1219" r:id="rId18"/>
    <p:sldId id="1217" r:id="rId19"/>
    <p:sldId id="1221" r:id="rId20"/>
    <p:sldId id="1218" r:id="rId21"/>
    <p:sldId id="1222" r:id="rId22"/>
    <p:sldId id="1223" r:id="rId23"/>
    <p:sldId id="1191" r:id="rId24"/>
    <p:sldId id="1224" r:id="rId25"/>
    <p:sldId id="308" r:id="rId26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29"/>
    </p:embeddedFont>
    <p:embeddedFont>
      <p:font typeface="Nunito" pitchFamily="2" charset="77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B95A6-628A-4F00-B418-630C7E3DFE8E}">
  <a:tblStyle styleId="{6E8B95A6-628A-4F00-B418-630C7E3DFE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6296" autoAdjust="0"/>
  </p:normalViewPr>
  <p:slideViewPr>
    <p:cSldViewPr snapToGrid="0" snapToObjects="1" showGuides="1">
      <p:cViewPr>
        <p:scale>
          <a:sx n="116" d="100"/>
          <a:sy n="116" d="100"/>
        </p:scale>
        <p:origin x="1448" y="6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CD27-47B9-AD48-B4DE-60162A2E0B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7DC2C9-B156-534D-8E40-C848812DC3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A6578-EAD0-834C-83D1-171C36565C98}" type="datetimeFigureOut">
              <a:rPr lang="es-PE" smtClean="0"/>
              <a:t>8/07/25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17857-0327-0545-90E1-44BADE5F32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4223F-7976-5A49-9384-0FBC9D712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0BD6E-73C6-5E4E-8AA3-AA46CA8370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54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1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98CA1670-F91B-7BA6-82F6-6BD59B77F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3363D985-F02A-78BA-895D-3AA421341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97A1A5F7-CF37-6AB3-A3C4-63AD924E4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5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7DB41DE1-A2CC-A962-F4A6-2A4AF9A8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EC62B9B3-67EB-02D0-5C5C-0B1132DC8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D867774-F73D-B30A-1586-E96201591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54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4BA92385-C477-922C-A7B2-3B06E2CB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BB34929D-EB40-7B9E-688A-80403B3607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C5497E57-277E-E97F-2886-82FFBFCB5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38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A431DA3C-C6DE-706C-A318-ADEF1CE2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AAED9473-79B2-5614-49AD-28F2779D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471F40D-8575-D4E1-66F0-1C4A35F40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14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73204A77-FBDA-A711-4629-8D18E44AE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9EDD866A-5785-1471-8D82-F19AF4ABB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C46EA77C-5FEC-112C-CA43-122DAE165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36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74C9FC33-4BA1-AE83-E67B-87930D6A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A470E545-3FDF-A5B7-3F0D-1305AD755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E471B5D-6DE2-67E3-8B51-E8214ABDD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98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C2E504CE-7012-43AD-E2DF-0437CA97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445CDF2D-0417-F13C-DFA6-BB58727EC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6BF15B4-A783-14A4-4823-D52090803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64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3D723AE1-09DF-A0AD-45AE-B490FDA5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364F332B-3E7F-CE4B-005A-03A3C4C6C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2BE94523-5AC3-6C2B-8172-1273B6CBE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78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685A298E-80CE-B62D-A33B-3D0DAE75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82E87DFA-4A43-02DC-1A02-4E893ABCA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60FD64D-E75D-5ED8-2C78-4F5088A4B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20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ED3AC9ED-FCE5-D3B8-AED4-FED9D360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383E5AF9-4D18-15BF-F9BD-0CF7CE71A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692DFC3B-F234-0402-260E-D75F2C5DF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07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AC2519E4-20AA-CE06-3058-D767BF24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E79D041A-6B86-B303-99F4-29E43F694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294F2B45-3E14-4E7C-1351-56B27069A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373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93379DF-CAA2-99E8-63D8-7C6C5870F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3E0D6B9E-BF61-34E5-D2DD-9D4EF5870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5049259E-9FAD-A413-158E-ACD6F3573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83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F299EE34-82B7-44FC-6004-0A46B36A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4D54F689-C045-FEE7-E2ED-C3AE4F546A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E8635CAA-A41F-B521-39A1-3576DCCEC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67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6D824AA9-BCF7-F6D0-FCA7-7298C5A0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586A68D2-B8E3-BE0A-D502-7AFF2ED80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F2AB5CD7-0E6A-1682-24A3-F25A9EB680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45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461B9ACD-3A05-EABE-6ACB-59897B73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BB53CFF2-510C-06BC-904F-1EF1148F1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03ABCF4B-0A1E-9B70-DE79-9E1029C79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9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57137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E60842-F737-4612-A947-C9FA3BDF1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4233"/>
          <a:stretch/>
        </p:blipFill>
        <p:spPr>
          <a:xfrm>
            <a:off x="90957" y="-1877"/>
            <a:ext cx="1684503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 preserve="1">
  <p:cSld name="1_Red slide with big number">
    <p:bg>
      <p:bgPr>
        <a:solidFill>
          <a:schemeClr val="tx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 b="1" i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BEA12D-5876-F84C-924F-80A98BCBA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 preserve="1">
  <p:cSld name="1_Slide with 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3BCDC-2364-5342-8B64-B47CD4C28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rgbClr val="FF3A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45026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B4027-63BE-4471-9EC2-401A137E8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6740B2-2B52-498B-B379-B910B6524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893"/>
          <a:stretch/>
        </p:blipFill>
        <p:spPr>
          <a:xfrm>
            <a:off x="7100699" y="4321238"/>
            <a:ext cx="1795652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bg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6C3590-54E2-45D9-AD99-8DF487F1B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348" y="4321238"/>
            <a:ext cx="2561321" cy="8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 preserve="1">
  <p:cSld name="1_Text slide with title 1">
    <p:bg>
      <p:bgPr>
        <a:solidFill>
          <a:srgbClr val="FF3A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D424CB-1575-FB4E-A03E-542348CB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32BB26-420C-9542-AE02-C2D8D2FDC7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 preserve="1">
  <p:cSld name="1_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78E344-D77D-5346-AB71-8DB7D769D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2" t="9801" r="613" b="1487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7" name="Google Shape;37;p6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" name="Google Shape;216;p28">
            <a:extLst>
              <a:ext uri="{FF2B5EF4-FFF2-40B4-BE49-F238E27FC236}">
                <a16:creationId xmlns:a16="http://schemas.microsoft.com/office/drawing/2014/main" id="{9621EFEA-B57D-894F-9454-96EED43DCBE2}"/>
              </a:ext>
            </a:extLst>
          </p:cNvPr>
          <p:cNvSpPr/>
          <p:nvPr userDrawn="1"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7F51E1-5589-6842-A5A4-9F0645876E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 preserve="1">
  <p:cSld name="1_Slide with two columns">
    <p:bg>
      <p:bgPr>
        <a:solidFill>
          <a:srgbClr val="FF3A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791700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73179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673179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4785325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4785325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64;p10">
            <a:extLst>
              <a:ext uri="{FF2B5EF4-FFF2-40B4-BE49-F238E27FC236}">
                <a16:creationId xmlns:a16="http://schemas.microsoft.com/office/drawing/2014/main" id="{9B11CE8D-9E3F-B545-90A8-091FBDD976F7}"/>
              </a:ext>
            </a:extLst>
          </p:cNvPr>
          <p:cNvSpPr/>
          <p:nvPr userDrawn="1"/>
        </p:nvSpPr>
        <p:spPr>
          <a:xfrm>
            <a:off x="5040971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140CDB-8B02-8F47-85E2-53F35BB87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04DC8E-1314-C149-B3EA-968530BBD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rgbClr val="43434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D716258-4A8A-2E4E-9D4A-AF9462E49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95068C37-A98D-4C68-97B6-087DC20ACD61}"/>
              </a:ext>
            </a:extLst>
          </p:cNvPr>
          <p:cNvSpPr txBox="1">
            <a:spLocks/>
          </p:cNvSpPr>
          <p:nvPr userDrawn="1"/>
        </p:nvSpPr>
        <p:spPr>
          <a:xfrm>
            <a:off x="8604250" y="4908176"/>
            <a:ext cx="539750" cy="2184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21B3793-CA5A-4C46-BE7B-8A43ED5EDC79}" type="slidenum">
              <a:rPr lang="es-ES_tradnl" sz="800" smtClean="0"/>
              <a:t>‹#›</a:t>
            </a:fld>
            <a:endParaRPr lang="es-ES_tradnl" sz="8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 preserve="1">
  <p:cSld name="1_Slide with three columns">
    <p:bg>
      <p:bgPr>
        <a:solidFill>
          <a:srgbClr val="FF3A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90CFE3-0E74-E845-9472-E7EDB308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81" r:id="rId5"/>
    <p:sldLayoutId id="2147483678" r:id="rId6"/>
    <p:sldLayoutId id="2147483683" r:id="rId7"/>
    <p:sldLayoutId id="2147483657" r:id="rId8"/>
    <p:sldLayoutId id="2147483682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41255-CAD6-384C-86A6-64B6EB86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88" y="1608146"/>
            <a:ext cx="7776222" cy="517898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lt1"/>
              </a:buClr>
              <a:buSzPts val="4000"/>
            </a:pPr>
            <a:r>
              <a:rPr lang="es-MX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Singletone</a:t>
            </a:r>
            <a:endParaRPr lang="es-MX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DCAE4C-4F1F-7CC3-089B-DF57866B4998}"/>
              </a:ext>
            </a:extLst>
          </p:cNvPr>
          <p:cNvSpPr txBox="1"/>
          <p:nvPr/>
        </p:nvSpPr>
        <p:spPr>
          <a:xfrm>
            <a:off x="1032384" y="2313945"/>
            <a:ext cx="7079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Software de valoración músical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CA2C41-E883-BE12-A602-0D8B03BC9652}"/>
              </a:ext>
            </a:extLst>
          </p:cNvPr>
          <p:cNvSpPr txBox="1"/>
          <p:nvPr/>
        </p:nvSpPr>
        <p:spPr>
          <a:xfrm>
            <a:off x="2966483" y="2975764"/>
            <a:ext cx="3211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Rodrigo Francisco De los Ríos Rojas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Adrian Duarte Romero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Alejandro Gabriel Chávez Candela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Erick Dmitri Valderrama Urbay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Angel Adrián Alcalá Isuiza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212F64-8899-2666-FE6A-29B66698867A}"/>
              </a:ext>
            </a:extLst>
          </p:cNvPr>
          <p:cNvSpPr txBox="1"/>
          <p:nvPr/>
        </p:nvSpPr>
        <p:spPr>
          <a:xfrm>
            <a:off x="382772" y="4491664"/>
            <a:ext cx="116089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88" dirty="0">
                <a:solidFill>
                  <a:srgbClr val="FF3A00"/>
                </a:solidFill>
              </a:rPr>
              <a:t>Arquitectura Software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02E56C-A15C-9030-0F1D-2C13C67D1DFC}"/>
              </a:ext>
            </a:extLst>
          </p:cNvPr>
          <p:cNvSpPr txBox="1"/>
          <p:nvPr/>
        </p:nvSpPr>
        <p:spPr>
          <a:xfrm>
            <a:off x="382771" y="4639286"/>
            <a:ext cx="49885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88" dirty="0">
                <a:solidFill>
                  <a:srgbClr val="FF3A00"/>
                </a:solidFill>
              </a:rPr>
              <a:t>2025-1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9" name="Google Shape;36;p1">
            <a:extLst>
              <a:ext uri="{FF2B5EF4-FFF2-40B4-BE49-F238E27FC236}">
                <a16:creationId xmlns:a16="http://schemas.microsoft.com/office/drawing/2014/main" id="{3981A549-892E-4BA4-A296-DEE06B93F869}"/>
              </a:ext>
            </a:extLst>
          </p:cNvPr>
          <p:cNvSpPr txBox="1"/>
          <p:nvPr/>
        </p:nvSpPr>
        <p:spPr>
          <a:xfrm>
            <a:off x="5203901" y="225486"/>
            <a:ext cx="38807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FACULTAD DE INGENIERÍA</a:t>
            </a:r>
            <a:endParaRPr sz="10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CARRERA DE INGENIERÍA DE SISTEMAS</a:t>
            </a:r>
            <a:endParaRPr sz="10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07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1CA981C-36F9-29F6-CBD3-61D227DF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38BEBB7-6C14-2577-D2B5-21308CA47BCC}"/>
              </a:ext>
            </a:extLst>
          </p:cNvPr>
          <p:cNvSpPr txBox="1"/>
          <p:nvPr/>
        </p:nvSpPr>
        <p:spPr>
          <a:xfrm>
            <a:off x="455616" y="336340"/>
            <a:ext cx="3643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Casos de Uso — Could Have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5E1E1E7-81FF-7672-DC6C-DF4C0E041CB6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9942833-4003-5D4D-1712-57078C2924D2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8BCB7B2-FC52-93D2-40AF-9F1B239C5C37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BB5030-086B-05DA-716D-BF6C19032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52370"/>
              </p:ext>
            </p:extLst>
          </p:nvPr>
        </p:nvGraphicFramePr>
        <p:xfrm>
          <a:off x="2325187" y="1245145"/>
          <a:ext cx="600891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41183">
                  <a:extLst>
                    <a:ext uri="{9D8B030D-6E8A-4147-A177-3AD203B41FA5}">
                      <a16:colId xmlns:a16="http://schemas.microsoft.com/office/drawing/2014/main" val="4087218537"/>
                    </a:ext>
                  </a:extLst>
                </a:gridCol>
                <a:gridCol w="4167732">
                  <a:extLst>
                    <a:ext uri="{9D8B030D-6E8A-4147-A177-3AD203B41FA5}">
                      <a16:colId xmlns:a16="http://schemas.microsoft.com/office/drawing/2014/main" val="197396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Caso de Uso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Descripción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CU02 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Validar credenciales con token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11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CU04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Ver tipo de cuenta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3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CU05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Datos encriptados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7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CU22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 de las valoraciones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3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CU24 — 8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Límite de las Valoraciones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71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CU26 — 27 — 28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Complementos de la valoración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41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CU09 — 20 — 19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Estadísticas relacionadas al usuario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08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4313610C-337C-6A8E-298A-BC438DFB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877B9B-26F6-E7F7-E798-A5031AC8A531}"/>
              </a:ext>
            </a:extLst>
          </p:cNvPr>
          <p:cNvSpPr txBox="1"/>
          <p:nvPr/>
        </p:nvSpPr>
        <p:spPr>
          <a:xfrm>
            <a:off x="455616" y="336340"/>
            <a:ext cx="357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Decisiones de Arquitectura</a:t>
            </a:r>
          </a:p>
        </p:txBody>
      </p:sp>
      <p:sp>
        <p:nvSpPr>
          <p:cNvPr id="7" name="Google Shape;277;p36">
            <a:extLst>
              <a:ext uri="{FF2B5EF4-FFF2-40B4-BE49-F238E27FC236}">
                <a16:creationId xmlns:a16="http://schemas.microsoft.com/office/drawing/2014/main" id="{CF9C3F37-65BC-D352-6393-F4DB7E9A83B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239065" y="1796369"/>
            <a:ext cx="7333517" cy="389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Asignación de responsabilidades: </a:t>
            </a:r>
            <a:r>
              <a:rPr lang="es" sz="1200" u="sng" dirty="0"/>
              <a:t>Arquitectura de microservicios</a:t>
            </a:r>
            <a:r>
              <a:rPr lang="es" sz="1200" dirty="0"/>
              <a:t>.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E58E0B49-FF59-1A97-D141-5C4F0E7A7FDA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3A5FCFDA-EF09-A04F-7179-FBC052CB34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—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9" name="Google Shape;277;p36">
            <a:extLst>
              <a:ext uri="{FF2B5EF4-FFF2-40B4-BE49-F238E27FC236}">
                <a16:creationId xmlns:a16="http://schemas.microsoft.com/office/drawing/2014/main" id="{916B04F6-B45C-A6B1-F596-377A6058A1C6}"/>
              </a:ext>
            </a:extLst>
          </p:cNvPr>
          <p:cNvSpPr txBox="1">
            <a:spLocks/>
          </p:cNvSpPr>
          <p:nvPr/>
        </p:nvSpPr>
        <p:spPr>
          <a:xfrm>
            <a:off x="1239065" y="231289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el desarrollo del Frontend: </a:t>
            </a:r>
            <a:r>
              <a:rPr lang="es" sz="1200" u="sng" dirty="0"/>
              <a:t>React</a:t>
            </a:r>
            <a:r>
              <a:rPr lang="es" sz="1200" dirty="0"/>
              <a:t>.</a:t>
            </a:r>
          </a:p>
        </p:txBody>
      </p:sp>
      <p:sp>
        <p:nvSpPr>
          <p:cNvPr id="10" name="Google Shape;277;p36">
            <a:extLst>
              <a:ext uri="{FF2B5EF4-FFF2-40B4-BE49-F238E27FC236}">
                <a16:creationId xmlns:a16="http://schemas.microsoft.com/office/drawing/2014/main" id="{A1ED7E6E-5F5C-D760-C47A-59C113E36295}"/>
              </a:ext>
            </a:extLst>
          </p:cNvPr>
          <p:cNvSpPr txBox="1">
            <a:spLocks/>
          </p:cNvSpPr>
          <p:nvPr/>
        </p:nvSpPr>
        <p:spPr>
          <a:xfrm>
            <a:off x="1239065" y="2829424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el desarrollo del Backend: </a:t>
            </a:r>
            <a:r>
              <a:rPr lang="es" sz="1200" u="sng" dirty="0"/>
              <a:t>Node.js con Express</a:t>
            </a:r>
            <a:r>
              <a:rPr lang="es" sz="1200" dirty="0"/>
              <a:t>.</a:t>
            </a:r>
          </a:p>
        </p:txBody>
      </p:sp>
      <p:sp>
        <p:nvSpPr>
          <p:cNvPr id="11" name="Google Shape;277;p36">
            <a:extLst>
              <a:ext uri="{FF2B5EF4-FFF2-40B4-BE49-F238E27FC236}">
                <a16:creationId xmlns:a16="http://schemas.microsoft.com/office/drawing/2014/main" id="{92B03ADC-4F18-3960-6FD3-4D260A840FF3}"/>
              </a:ext>
            </a:extLst>
          </p:cNvPr>
          <p:cNvSpPr txBox="1">
            <a:spLocks/>
          </p:cNvSpPr>
          <p:nvPr/>
        </p:nvSpPr>
        <p:spPr>
          <a:xfrm>
            <a:off x="1239064" y="3345952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relacional: </a:t>
            </a:r>
            <a:r>
              <a:rPr lang="es" sz="1200" u="sng" dirty="0"/>
              <a:t>Postgres</a:t>
            </a:r>
            <a:r>
              <a:rPr lang="es" sz="1200" dirty="0"/>
              <a:t>.</a:t>
            </a:r>
          </a:p>
        </p:txBody>
      </p:sp>
      <p:sp>
        <p:nvSpPr>
          <p:cNvPr id="12" name="Google Shape;277;p36">
            <a:extLst>
              <a:ext uri="{FF2B5EF4-FFF2-40B4-BE49-F238E27FC236}">
                <a16:creationId xmlns:a16="http://schemas.microsoft.com/office/drawing/2014/main" id="{967D4AC0-916E-5AF8-07E4-671E41A092D8}"/>
              </a:ext>
            </a:extLst>
          </p:cNvPr>
          <p:cNvSpPr txBox="1">
            <a:spLocks/>
          </p:cNvSpPr>
          <p:nvPr/>
        </p:nvSpPr>
        <p:spPr>
          <a:xfrm>
            <a:off x="1239064" y="3862479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NOSQL documental : </a:t>
            </a:r>
            <a:r>
              <a:rPr lang="es" sz="1200" u="sng" dirty="0"/>
              <a:t>MongoDB</a:t>
            </a:r>
            <a:r>
              <a:rPr lang="es" sz="1200" dirty="0"/>
              <a:t>.</a:t>
            </a:r>
          </a:p>
        </p:txBody>
      </p: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1A3B9ED2-5B06-82B0-BF99-FA51B1F325EA}"/>
              </a:ext>
            </a:extLst>
          </p:cNvPr>
          <p:cNvSpPr txBox="1">
            <a:spLocks/>
          </p:cNvSpPr>
          <p:nvPr/>
        </p:nvSpPr>
        <p:spPr>
          <a:xfrm>
            <a:off x="1239064" y="437900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Generalidades</a:t>
            </a:r>
            <a:r>
              <a:rPr lang="es" sz="1200" dirty="0"/>
              <a:t> — Tecnología para la base de datos NOSQL clave-valor : </a:t>
            </a:r>
            <a:r>
              <a:rPr lang="es" sz="1200" u="sng" dirty="0"/>
              <a:t>Redis</a:t>
            </a:r>
            <a:r>
              <a:rPr lang="e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76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4E17A95D-EAA5-BE22-7D4D-E7E77460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6FC928-4BAF-CBA3-BA59-AE4E6EB8B77E}"/>
              </a:ext>
            </a:extLst>
          </p:cNvPr>
          <p:cNvSpPr txBox="1"/>
          <p:nvPr/>
        </p:nvSpPr>
        <p:spPr>
          <a:xfrm>
            <a:off x="455616" y="336340"/>
            <a:ext cx="357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Decisiones de Arquitectura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00CCC4EB-F1DC-767D-101F-E58566311344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5A6CD5C3-111F-BACC-A95D-2A3B3BDB1EB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Módulo 01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15E66-299F-0AB6-10E5-17070959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08842"/>
            <a:ext cx="7772400" cy="25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5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B1C72B1A-E5D6-B596-2E4A-EA1AE218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BDBE2C-1EDB-6A14-B9F7-4C9DBC40501C}"/>
              </a:ext>
            </a:extLst>
          </p:cNvPr>
          <p:cNvSpPr txBox="1"/>
          <p:nvPr/>
        </p:nvSpPr>
        <p:spPr>
          <a:xfrm>
            <a:off x="455616" y="336340"/>
            <a:ext cx="357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Decisiones de Arquitectura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C3C4531B-A9E4-9AB5-EEEF-3D0CAA9BBFE8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A638DE4E-FFFD-DED6-BB4A-8DAFC0F987D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Módulo 02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CC593-3EB9-87E4-FAF0-65886490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131716"/>
            <a:ext cx="7772400" cy="20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0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7715198E-590F-8022-7BFE-11DAEB44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6AB37F-1F19-B072-D239-48EAFB14A3C5}"/>
              </a:ext>
            </a:extLst>
          </p:cNvPr>
          <p:cNvSpPr txBox="1"/>
          <p:nvPr/>
        </p:nvSpPr>
        <p:spPr>
          <a:xfrm>
            <a:off x="455616" y="336340"/>
            <a:ext cx="357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Decisiones de Arquitectura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A679427A-08B2-7D30-F4F3-AADBD69F06A3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7853B607-0C5D-8297-F7A3-A9871F395B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Módulo 03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D8D8E-420E-8BE7-2856-5AAC0B9C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62" y="1782217"/>
            <a:ext cx="6248400" cy="30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9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42E41808-8FB3-81F3-8C72-CB0C19C0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331FEF-1E51-2C37-47F1-99ABB3AA7639}"/>
              </a:ext>
            </a:extLst>
          </p:cNvPr>
          <p:cNvSpPr txBox="1"/>
          <p:nvPr/>
        </p:nvSpPr>
        <p:spPr>
          <a:xfrm>
            <a:off x="455616" y="336340"/>
            <a:ext cx="357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Decisiones de Arquitectura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76568A11-EEC4-F929-8E98-9F1CC1CF4F01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6B4AE113-1B6D-7D5C-07DD-CC36E3DC7A9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Módulo 04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5E9A8-8BAD-FD5E-F10F-E21044F8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73359"/>
            <a:ext cx="7772400" cy="1796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102E-7EB0-81C4-B5C0-05C028A6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3619581"/>
            <a:ext cx="7772400" cy="11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0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F5076A41-539F-1BE5-7C96-01D14482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">
            <a:extLst>
              <a:ext uri="{FF2B5EF4-FFF2-40B4-BE49-F238E27FC236}">
                <a16:creationId xmlns:a16="http://schemas.microsoft.com/office/drawing/2014/main" id="{71BC274C-791E-5FB5-2D83-6CACAB94299A}"/>
              </a:ext>
            </a:extLst>
          </p:cNvPr>
          <p:cNvSpPr txBox="1"/>
          <p:nvPr/>
        </p:nvSpPr>
        <p:spPr>
          <a:xfrm>
            <a:off x="794662" y="1357492"/>
            <a:ext cx="4073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PATRONES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F2C5508-9AAE-522A-0E3D-A07E636319FC}"/>
              </a:ext>
            </a:extLst>
          </p:cNvPr>
          <p:cNvSpPr txBox="1"/>
          <p:nvPr/>
        </p:nvSpPr>
        <p:spPr>
          <a:xfrm>
            <a:off x="3766457" y="3074339"/>
            <a:ext cx="33441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MÓDULO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98B53C38-9B62-090A-885A-5AF6931F7D37}"/>
              </a:ext>
            </a:extLst>
          </p:cNvPr>
          <p:cNvSpPr txBox="1"/>
          <p:nvPr/>
        </p:nvSpPr>
        <p:spPr>
          <a:xfrm>
            <a:off x="4188721" y="2369803"/>
            <a:ext cx="766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342036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1829B2-5FB6-7FD2-5D95-1D504A1B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754C86-EDE7-41AA-3010-952940E50BC5}"/>
              </a:ext>
            </a:extLst>
          </p:cNvPr>
          <p:cNvSpPr txBox="1"/>
          <p:nvPr/>
        </p:nvSpPr>
        <p:spPr>
          <a:xfrm>
            <a:off x="455616" y="336340"/>
            <a:ext cx="447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Patrón: Descomposición específica</a:t>
            </a:r>
          </a:p>
        </p:txBody>
      </p:sp>
      <p:pic>
        <p:nvPicPr>
          <p:cNvPr id="9" name="Picture 8" descr="A diagram of a flowchart&#10;&#10;AI-generated content may be incorrect.">
            <a:extLst>
              <a:ext uri="{FF2B5EF4-FFF2-40B4-BE49-F238E27FC236}">
                <a16:creationId xmlns:a16="http://schemas.microsoft.com/office/drawing/2014/main" id="{FC72A8D5-0A4F-B73E-912A-7CADC85C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51" y="875274"/>
            <a:ext cx="4026770" cy="382191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62EF8932-924A-828B-D467-5831C26CD762}"/>
              </a:ext>
            </a:extLst>
          </p:cNvPr>
          <p:cNvSpPr txBox="1"/>
          <p:nvPr/>
        </p:nvSpPr>
        <p:spPr>
          <a:xfrm>
            <a:off x="5114006" y="1816733"/>
            <a:ext cx="37192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Cada Módulo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Responsabilidad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Negocio</a:t>
            </a:r>
          </a:p>
        </p:txBody>
      </p:sp>
    </p:spTree>
    <p:extLst>
      <p:ext uri="{BB962C8B-B14F-4D97-AF65-F5344CB8AC3E}">
        <p14:creationId xmlns:p14="http://schemas.microsoft.com/office/powerpoint/2010/main" val="404591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67764AAD-CC91-497A-1E7A-0403B0DCC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">
            <a:extLst>
              <a:ext uri="{FF2B5EF4-FFF2-40B4-BE49-F238E27FC236}">
                <a16:creationId xmlns:a16="http://schemas.microsoft.com/office/drawing/2014/main" id="{98F8C374-AAA4-EA2B-E240-E819D459CE95}"/>
              </a:ext>
            </a:extLst>
          </p:cNvPr>
          <p:cNvSpPr txBox="1"/>
          <p:nvPr/>
        </p:nvSpPr>
        <p:spPr>
          <a:xfrm>
            <a:off x="794662" y="1357492"/>
            <a:ext cx="4073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PATRONES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772D1D86-601E-84D3-93CC-7525FFFDC750}"/>
              </a:ext>
            </a:extLst>
          </p:cNvPr>
          <p:cNvSpPr txBox="1"/>
          <p:nvPr/>
        </p:nvSpPr>
        <p:spPr>
          <a:xfrm>
            <a:off x="3766457" y="3074339"/>
            <a:ext cx="52148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COMPONENTE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D4422756-1846-C57E-5995-CA2090D09D37}"/>
              </a:ext>
            </a:extLst>
          </p:cNvPr>
          <p:cNvSpPr txBox="1"/>
          <p:nvPr/>
        </p:nvSpPr>
        <p:spPr>
          <a:xfrm>
            <a:off x="4188721" y="2369803"/>
            <a:ext cx="766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172959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F3407A04-2517-BF03-43BA-2F93B1EE1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85B235-B681-8F1F-5A7B-2BB5AA9C11F6}"/>
              </a:ext>
            </a:extLst>
          </p:cNvPr>
          <p:cNvSpPr txBox="1"/>
          <p:nvPr/>
        </p:nvSpPr>
        <p:spPr>
          <a:xfrm>
            <a:off x="455616" y="336340"/>
            <a:ext cx="447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Patrón: Descomposición específica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984FA9AE-E265-5B3B-640E-F5F6BD6B0DA4}"/>
              </a:ext>
            </a:extLst>
          </p:cNvPr>
          <p:cNvSpPr txBox="1"/>
          <p:nvPr/>
        </p:nvSpPr>
        <p:spPr>
          <a:xfrm>
            <a:off x="5114006" y="1816733"/>
            <a:ext cx="3265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Todos los 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Microservicios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Siguen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Este Patrón</a:t>
            </a:r>
          </a:p>
        </p:txBody>
      </p:sp>
      <p:pic>
        <p:nvPicPr>
          <p:cNvPr id="6146" name="Picture 2" descr="MVC (Modelo-Vista-Controlador): ¿qué es y para qué sirve?">
            <a:extLst>
              <a:ext uri="{FF2B5EF4-FFF2-40B4-BE49-F238E27FC236}">
                <a16:creationId xmlns:a16="http://schemas.microsoft.com/office/drawing/2014/main" id="{AB534332-7E37-385E-9E91-BA14B0DC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6" y="905722"/>
            <a:ext cx="3761014" cy="376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81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rain and gear with dots and lines&#10;&#10;Description automatically generated">
            <a:extLst>
              <a:ext uri="{FF2B5EF4-FFF2-40B4-BE49-F238E27FC236}">
                <a16:creationId xmlns:a16="http://schemas.microsoft.com/office/drawing/2014/main" id="{A4D7FAA7-8F41-FAD8-F6B7-6DAD5A70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7664" y="765206"/>
            <a:ext cx="890776" cy="488535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5428769C-F3A3-BE2C-6ED8-658477CC3820}"/>
              </a:ext>
            </a:extLst>
          </p:cNvPr>
          <p:cNvSpPr/>
          <p:nvPr/>
        </p:nvSpPr>
        <p:spPr>
          <a:xfrm flipH="1" flipV="1">
            <a:off x="7810751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41B1D01B-F239-3095-2DBB-24685A237432}"/>
              </a:ext>
            </a:extLst>
          </p:cNvPr>
          <p:cNvSpPr/>
          <p:nvPr/>
        </p:nvSpPr>
        <p:spPr>
          <a:xfrm flipH="1" flipV="1">
            <a:off x="7770842" y="1304684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1538014B-6A50-656C-DDBD-6F588DF05354}"/>
              </a:ext>
            </a:extLst>
          </p:cNvPr>
          <p:cNvSpPr/>
          <p:nvPr/>
        </p:nvSpPr>
        <p:spPr>
          <a:xfrm flipH="1" flipV="1">
            <a:off x="7347830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5" name="Picture 24" descr="A group of sports equipment&#10;&#10;Description automatically generated">
            <a:extLst>
              <a:ext uri="{FF2B5EF4-FFF2-40B4-BE49-F238E27FC236}">
                <a16:creationId xmlns:a16="http://schemas.microsoft.com/office/drawing/2014/main" id="{97E5DCA5-E699-0FDB-FB00-8A41FF54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78916" y="932684"/>
            <a:ext cx="1006162" cy="488535"/>
          </a:xfrm>
          <a:prstGeom prst="rect">
            <a:avLst/>
          </a:prstGeom>
        </p:spPr>
      </p:pic>
      <p:pic>
        <p:nvPicPr>
          <p:cNvPr id="26" name="Graphic 25" descr="Food Safety with solid fill">
            <a:extLst>
              <a:ext uri="{FF2B5EF4-FFF2-40B4-BE49-F238E27FC236}">
                <a16:creationId xmlns:a16="http://schemas.microsoft.com/office/drawing/2014/main" id="{531E1AB4-1338-4DBA-3745-6EE290675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7500014" y="1218081"/>
            <a:ext cx="406277" cy="4062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B8B553-C24F-F0AD-54FD-775272CA39F4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026" name="Picture 2" descr="Rate Your Music : Top Music Forum - J.Scalco">
            <a:extLst>
              <a:ext uri="{FF2B5EF4-FFF2-40B4-BE49-F238E27FC236}">
                <a16:creationId xmlns:a16="http://schemas.microsoft.com/office/drawing/2014/main" id="{3A16DFC3-237E-7078-6064-1A49029EB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8" y="597949"/>
            <a:ext cx="3291840" cy="1851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&quot;Better&quot; Music Reviewing Site - YouTube">
            <a:extLst>
              <a:ext uri="{FF2B5EF4-FFF2-40B4-BE49-F238E27FC236}">
                <a16:creationId xmlns:a16="http://schemas.microsoft.com/office/drawing/2014/main" id="{D60C61F7-B071-03CA-5D3A-D13C1D7F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50" y="2057579"/>
            <a:ext cx="3553097" cy="2664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2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C253B835-00E8-2351-2049-94F4DE56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">
            <a:extLst>
              <a:ext uri="{FF2B5EF4-FFF2-40B4-BE49-F238E27FC236}">
                <a16:creationId xmlns:a16="http://schemas.microsoft.com/office/drawing/2014/main" id="{30969BC9-9613-8569-D7A3-EC2F5497BFA0}"/>
              </a:ext>
            </a:extLst>
          </p:cNvPr>
          <p:cNvSpPr txBox="1"/>
          <p:nvPr/>
        </p:nvSpPr>
        <p:spPr>
          <a:xfrm>
            <a:off x="794662" y="1357492"/>
            <a:ext cx="4073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PATRONES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782B57F0-7F9F-8404-82BF-D424AB8FD7C5}"/>
              </a:ext>
            </a:extLst>
          </p:cNvPr>
          <p:cNvSpPr txBox="1"/>
          <p:nvPr/>
        </p:nvSpPr>
        <p:spPr>
          <a:xfrm>
            <a:off x="5072743" y="3106997"/>
            <a:ext cx="26548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CLOUD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19A50735-2CBC-0E6D-B36A-D24D9E958F75}"/>
              </a:ext>
            </a:extLst>
          </p:cNvPr>
          <p:cNvSpPr txBox="1"/>
          <p:nvPr/>
        </p:nvSpPr>
        <p:spPr>
          <a:xfrm>
            <a:off x="4188721" y="2369803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46463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1AD3EE3-0329-EA9E-2A98-196D990C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00364C-B764-1385-84F0-3CB91FCD9E10}"/>
              </a:ext>
            </a:extLst>
          </p:cNvPr>
          <p:cNvSpPr txBox="1"/>
          <p:nvPr/>
        </p:nvSpPr>
        <p:spPr>
          <a:xfrm>
            <a:off x="455616" y="336340"/>
            <a:ext cx="447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Patrón: Descomposición específica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F1298A19-35AF-40D3-1D42-3A646A1BC971}"/>
              </a:ext>
            </a:extLst>
          </p:cNvPr>
          <p:cNvSpPr txBox="1"/>
          <p:nvPr/>
        </p:nvSpPr>
        <p:spPr>
          <a:xfrm>
            <a:off x="5549435" y="1585900"/>
            <a:ext cx="233749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GATEWAY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ROUTING</a:t>
            </a:r>
          </a:p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—</a:t>
            </a:r>
            <a:b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NGINX</a:t>
            </a:r>
          </a:p>
        </p:txBody>
      </p:sp>
      <p:pic>
        <p:nvPicPr>
          <p:cNvPr id="4" name="Picture 3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1576118-F98E-4B84-F061-CE66393D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02" y="849085"/>
            <a:ext cx="3078869" cy="40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D9BBFF5-DABA-5120-701B-87924E58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ECB899-AC8E-0DEC-902F-9DF96E6D43AE}"/>
              </a:ext>
            </a:extLst>
          </p:cNvPr>
          <p:cNvSpPr txBox="1"/>
          <p:nvPr/>
        </p:nvSpPr>
        <p:spPr>
          <a:xfrm>
            <a:off x="455616" y="336340"/>
            <a:ext cx="3166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Táctica de Arquitectura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EC806132-7A11-6F40-1020-250C5993BD56}"/>
              </a:ext>
            </a:extLst>
          </p:cNvPr>
          <p:cNvSpPr/>
          <p:nvPr/>
        </p:nvSpPr>
        <p:spPr>
          <a:xfrm>
            <a:off x="828675" y="1059818"/>
            <a:ext cx="3318781" cy="464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276;p36">
            <a:extLst>
              <a:ext uri="{FF2B5EF4-FFF2-40B4-BE49-F238E27FC236}">
                <a16:creationId xmlns:a16="http://schemas.microsoft.com/office/drawing/2014/main" id="{A9C49AAA-0077-81EE-2826-801612B9DE3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47062" y="1117875"/>
            <a:ext cx="2971795" cy="3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b="1" dirty="0">
                <a:solidFill>
                  <a:schemeClr val="bg1"/>
                </a:solidFill>
              </a:rPr>
              <a:t>—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AE6C1-EE46-83FC-1583-60B86704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08842"/>
            <a:ext cx="73406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9ECE7362-025E-6FC8-6668-A58D18BA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">
            <a:extLst>
              <a:ext uri="{FF2B5EF4-FFF2-40B4-BE49-F238E27FC236}">
                <a16:creationId xmlns:a16="http://schemas.microsoft.com/office/drawing/2014/main" id="{471F0A76-22F2-322D-DB09-E767FD652A9C}"/>
              </a:ext>
            </a:extLst>
          </p:cNvPr>
          <p:cNvSpPr txBox="1"/>
          <p:nvPr/>
        </p:nvSpPr>
        <p:spPr>
          <a:xfrm>
            <a:off x="794662" y="1357492"/>
            <a:ext cx="50193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DESARROLLO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C0BE6EB-51EB-BE0E-7D8A-66A6DDB2A467}"/>
              </a:ext>
            </a:extLst>
          </p:cNvPr>
          <p:cNvSpPr txBox="1"/>
          <p:nvPr/>
        </p:nvSpPr>
        <p:spPr>
          <a:xfrm>
            <a:off x="4890178" y="3096373"/>
            <a:ext cx="31101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3.0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45FB3F9C-1203-245C-1A35-07C8CF96A2EF}"/>
              </a:ext>
            </a:extLst>
          </p:cNvPr>
          <p:cNvSpPr txBox="1"/>
          <p:nvPr/>
        </p:nvSpPr>
        <p:spPr>
          <a:xfrm>
            <a:off x="3670642" y="2380820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</a:t>
            </a:r>
          </a:p>
        </p:txBody>
      </p:sp>
    </p:spTree>
    <p:extLst>
      <p:ext uri="{BB962C8B-B14F-4D97-AF65-F5344CB8AC3E}">
        <p14:creationId xmlns:p14="http://schemas.microsoft.com/office/powerpoint/2010/main" val="187311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C281944A-9505-5651-D50B-8060BB65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C39584-9009-0AA7-4B54-FBF93919C069}"/>
              </a:ext>
            </a:extLst>
          </p:cNvPr>
          <p:cNvSpPr txBox="1"/>
          <p:nvPr/>
        </p:nvSpPr>
        <p:spPr>
          <a:xfrm>
            <a:off x="455616" y="336340"/>
            <a:ext cx="491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 ADD — Atributo de Calidad por Módulo</a:t>
            </a:r>
          </a:p>
        </p:txBody>
      </p:sp>
      <p:sp>
        <p:nvSpPr>
          <p:cNvPr id="8" name="Flecha: pentágono 16">
            <a:extLst>
              <a:ext uri="{FF2B5EF4-FFF2-40B4-BE49-F238E27FC236}">
                <a16:creationId xmlns:a16="http://schemas.microsoft.com/office/drawing/2014/main" id="{01F65795-EB9D-5D9D-F5A7-1B369D992E49}"/>
              </a:ext>
            </a:extLst>
          </p:cNvPr>
          <p:cNvSpPr/>
          <p:nvPr/>
        </p:nvSpPr>
        <p:spPr>
          <a:xfrm>
            <a:off x="828675" y="1059818"/>
            <a:ext cx="3318781" cy="406043"/>
          </a:xfrm>
          <a:prstGeom prst="homePlat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Google Shape;276;p36">
            <a:extLst>
              <a:ext uri="{FF2B5EF4-FFF2-40B4-BE49-F238E27FC236}">
                <a16:creationId xmlns:a16="http://schemas.microsoft.com/office/drawing/2014/main" id="{9D40BB7E-96B3-46DC-80F3-18DA7B21C5C3}"/>
              </a:ext>
            </a:extLst>
          </p:cNvPr>
          <p:cNvSpPr txBox="1">
            <a:spLocks/>
          </p:cNvSpPr>
          <p:nvPr/>
        </p:nvSpPr>
        <p:spPr>
          <a:xfrm>
            <a:off x="929645" y="1158516"/>
            <a:ext cx="2971795" cy="30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bg1"/>
                </a:solidFill>
              </a:rPr>
              <a:t>—</a:t>
            </a:r>
          </a:p>
        </p:txBody>
      </p:sp>
      <p:sp>
        <p:nvSpPr>
          <p:cNvPr id="10" name="Google Shape;277;p36">
            <a:extLst>
              <a:ext uri="{FF2B5EF4-FFF2-40B4-BE49-F238E27FC236}">
                <a16:creationId xmlns:a16="http://schemas.microsoft.com/office/drawing/2014/main" id="{E188261D-27DB-FC14-68E6-4133A43D4D59}"/>
              </a:ext>
            </a:extLst>
          </p:cNvPr>
          <p:cNvSpPr txBox="1">
            <a:spLocks/>
          </p:cNvSpPr>
          <p:nvPr/>
        </p:nvSpPr>
        <p:spPr>
          <a:xfrm>
            <a:off x="1047477" y="1850785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01</a:t>
            </a:r>
            <a:r>
              <a:rPr lang="es" sz="1200" dirty="0"/>
              <a:t> — Seguridad: Encargado de mantener los datos escenciales del usuario</a:t>
            </a:r>
          </a:p>
        </p:txBody>
      </p:sp>
      <p:sp>
        <p:nvSpPr>
          <p:cNvPr id="11" name="Google Shape;277;p36">
            <a:extLst>
              <a:ext uri="{FF2B5EF4-FFF2-40B4-BE49-F238E27FC236}">
                <a16:creationId xmlns:a16="http://schemas.microsoft.com/office/drawing/2014/main" id="{46D73529-0FCC-A788-F730-D9C84F002163}"/>
              </a:ext>
            </a:extLst>
          </p:cNvPr>
          <p:cNvSpPr txBox="1">
            <a:spLocks/>
          </p:cNvSpPr>
          <p:nvPr/>
        </p:nvSpPr>
        <p:spPr>
          <a:xfrm>
            <a:off x="1058494" y="2309936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02</a:t>
            </a:r>
            <a:r>
              <a:rPr lang="es" sz="1200" dirty="0"/>
              <a:t> — Rendimiento: Genera correcamente el usuario</a:t>
            </a:r>
          </a:p>
        </p:txBody>
      </p:sp>
      <p:sp>
        <p:nvSpPr>
          <p:cNvPr id="12" name="Google Shape;277;p36">
            <a:extLst>
              <a:ext uri="{FF2B5EF4-FFF2-40B4-BE49-F238E27FC236}">
                <a16:creationId xmlns:a16="http://schemas.microsoft.com/office/drawing/2014/main" id="{50C9C111-34BE-CE45-6D10-C6117EB555A3}"/>
              </a:ext>
            </a:extLst>
          </p:cNvPr>
          <p:cNvSpPr txBox="1">
            <a:spLocks/>
          </p:cNvSpPr>
          <p:nvPr/>
        </p:nvSpPr>
        <p:spPr>
          <a:xfrm>
            <a:off x="1047477" y="2769088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03</a:t>
            </a:r>
            <a:r>
              <a:rPr lang="es" sz="1200" dirty="0"/>
              <a:t> — Disponibilidad</a:t>
            </a:r>
          </a:p>
        </p:txBody>
      </p: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FC4447C4-5C05-D2CD-E103-18902A798D8F}"/>
              </a:ext>
            </a:extLst>
          </p:cNvPr>
          <p:cNvSpPr txBox="1">
            <a:spLocks/>
          </p:cNvSpPr>
          <p:nvPr/>
        </p:nvSpPr>
        <p:spPr>
          <a:xfrm>
            <a:off x="1047476" y="3228240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04</a:t>
            </a:r>
            <a:r>
              <a:rPr lang="es" sz="1200" dirty="0"/>
              <a:t> — Disponibilidad</a:t>
            </a:r>
          </a:p>
        </p:txBody>
      </p:sp>
      <p:sp>
        <p:nvSpPr>
          <p:cNvPr id="14" name="Google Shape;277;p36">
            <a:extLst>
              <a:ext uri="{FF2B5EF4-FFF2-40B4-BE49-F238E27FC236}">
                <a16:creationId xmlns:a16="http://schemas.microsoft.com/office/drawing/2014/main" id="{03AB10EF-FE1D-D4CA-9FE4-66F72CC02BCE}"/>
              </a:ext>
            </a:extLst>
          </p:cNvPr>
          <p:cNvSpPr txBox="1">
            <a:spLocks/>
          </p:cNvSpPr>
          <p:nvPr/>
        </p:nvSpPr>
        <p:spPr>
          <a:xfrm>
            <a:off x="1047476" y="3713614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05</a:t>
            </a:r>
            <a:r>
              <a:rPr lang="es" sz="1200" dirty="0"/>
              <a:t> — Confiabilidad: Debe entregar buenas recomendaciones</a:t>
            </a:r>
          </a:p>
        </p:txBody>
      </p:sp>
      <p:sp>
        <p:nvSpPr>
          <p:cNvPr id="3" name="Google Shape;277;p36">
            <a:extLst>
              <a:ext uri="{FF2B5EF4-FFF2-40B4-BE49-F238E27FC236}">
                <a16:creationId xmlns:a16="http://schemas.microsoft.com/office/drawing/2014/main" id="{BD62D3BD-B04F-B47A-E1B2-1616D7726A3B}"/>
              </a:ext>
            </a:extLst>
          </p:cNvPr>
          <p:cNvSpPr txBox="1">
            <a:spLocks/>
          </p:cNvSpPr>
          <p:nvPr/>
        </p:nvSpPr>
        <p:spPr>
          <a:xfrm>
            <a:off x="1058494" y="4146543"/>
            <a:ext cx="7333517" cy="38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" sz="1200" b="1" dirty="0"/>
              <a:t>Módulo 06</a:t>
            </a:r>
            <a:r>
              <a:rPr lang="es" sz="1200" dirty="0"/>
              <a:t> — Seguridad: Encargado de los pagos y límites</a:t>
            </a:r>
          </a:p>
        </p:txBody>
      </p:sp>
    </p:spTree>
    <p:extLst>
      <p:ext uri="{BB962C8B-B14F-4D97-AF65-F5344CB8AC3E}">
        <p14:creationId xmlns:p14="http://schemas.microsoft.com/office/powerpoint/2010/main" val="62974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  <p:bldP spid="14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C200-643B-454F-BB74-005A895C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Muchas gracias</a:t>
            </a:r>
            <a:endParaRPr lang="es-PE" sz="2100" dirty="0"/>
          </a:p>
        </p:txBody>
      </p:sp>
    </p:spTree>
    <p:extLst>
      <p:ext uri="{BB962C8B-B14F-4D97-AF65-F5344CB8AC3E}">
        <p14:creationId xmlns:p14="http://schemas.microsoft.com/office/powerpoint/2010/main" val="315396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6FE59-7765-EFD4-FBE2-3EDD5EDA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rain and gear with dots and lines&#10;&#10;Description automatically generated">
            <a:extLst>
              <a:ext uri="{FF2B5EF4-FFF2-40B4-BE49-F238E27FC236}">
                <a16:creationId xmlns:a16="http://schemas.microsoft.com/office/drawing/2014/main" id="{F5AFC8FA-0DE7-11F9-A836-5F9AA3CC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7664" y="765206"/>
            <a:ext cx="890776" cy="488535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81D29C40-BB5B-C1C7-C189-0B65A6D59493}"/>
              </a:ext>
            </a:extLst>
          </p:cNvPr>
          <p:cNvSpPr/>
          <p:nvPr/>
        </p:nvSpPr>
        <p:spPr>
          <a:xfrm flipH="1" flipV="1">
            <a:off x="7810751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EDEC5C33-7E35-27D5-D74F-06F6BC948FFF}"/>
              </a:ext>
            </a:extLst>
          </p:cNvPr>
          <p:cNvSpPr/>
          <p:nvPr/>
        </p:nvSpPr>
        <p:spPr>
          <a:xfrm flipH="1" flipV="1">
            <a:off x="7770842" y="1304684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49EC474-B8DA-10CD-B91E-77133185ACAA}"/>
              </a:ext>
            </a:extLst>
          </p:cNvPr>
          <p:cNvSpPr/>
          <p:nvPr/>
        </p:nvSpPr>
        <p:spPr>
          <a:xfrm flipH="1" flipV="1">
            <a:off x="7347830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5" name="Picture 24" descr="A group of sports equipment&#10;&#10;Description automatically generated">
            <a:extLst>
              <a:ext uri="{FF2B5EF4-FFF2-40B4-BE49-F238E27FC236}">
                <a16:creationId xmlns:a16="http://schemas.microsoft.com/office/drawing/2014/main" id="{99902D54-9388-6305-73C9-9903334E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78916" y="932684"/>
            <a:ext cx="1006162" cy="488535"/>
          </a:xfrm>
          <a:prstGeom prst="rect">
            <a:avLst/>
          </a:prstGeom>
        </p:spPr>
      </p:pic>
      <p:pic>
        <p:nvPicPr>
          <p:cNvPr id="26" name="Graphic 25" descr="Food Safety with solid fill">
            <a:extLst>
              <a:ext uri="{FF2B5EF4-FFF2-40B4-BE49-F238E27FC236}">
                <a16:creationId xmlns:a16="http://schemas.microsoft.com/office/drawing/2014/main" id="{797DAC25-0E16-5BBA-B047-5F69AAE8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7500014" y="1218081"/>
            <a:ext cx="406277" cy="4062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FC7D54B-F404-C4B2-4590-1627F4CC7389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BF8FA8-DC60-BC35-19C7-A3ABA520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05" y="1142911"/>
            <a:ext cx="7772400" cy="2782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495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4AEB8-074C-FFED-B747-47857C85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rain and gear with dots and lines&#10;&#10;Description automatically generated">
            <a:extLst>
              <a:ext uri="{FF2B5EF4-FFF2-40B4-BE49-F238E27FC236}">
                <a16:creationId xmlns:a16="http://schemas.microsoft.com/office/drawing/2014/main" id="{BC26CF0E-E60B-B400-0F26-A739D6FF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7664" y="765206"/>
            <a:ext cx="890776" cy="488535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6A2692D8-DFF8-81A1-9408-D72A9EC9A34D}"/>
              </a:ext>
            </a:extLst>
          </p:cNvPr>
          <p:cNvSpPr/>
          <p:nvPr/>
        </p:nvSpPr>
        <p:spPr>
          <a:xfrm flipH="1" flipV="1">
            <a:off x="7810751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0746D59B-F611-AD51-CDCF-0E5A0386F343}"/>
              </a:ext>
            </a:extLst>
          </p:cNvPr>
          <p:cNvSpPr/>
          <p:nvPr/>
        </p:nvSpPr>
        <p:spPr>
          <a:xfrm flipH="1" flipV="1">
            <a:off x="7770842" y="1304684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C1491766-F65E-2B81-3360-EC4A896D7606}"/>
              </a:ext>
            </a:extLst>
          </p:cNvPr>
          <p:cNvSpPr/>
          <p:nvPr/>
        </p:nvSpPr>
        <p:spPr>
          <a:xfrm flipH="1" flipV="1">
            <a:off x="7347830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5" name="Picture 24" descr="A group of sports equipment&#10;&#10;Description automatically generated">
            <a:extLst>
              <a:ext uri="{FF2B5EF4-FFF2-40B4-BE49-F238E27FC236}">
                <a16:creationId xmlns:a16="http://schemas.microsoft.com/office/drawing/2014/main" id="{A08DC107-F75D-4B3A-D0D1-43F93992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78916" y="932684"/>
            <a:ext cx="1006162" cy="488535"/>
          </a:xfrm>
          <a:prstGeom prst="rect">
            <a:avLst/>
          </a:prstGeom>
        </p:spPr>
      </p:pic>
      <p:pic>
        <p:nvPicPr>
          <p:cNvPr id="26" name="Graphic 25" descr="Food Safety with solid fill">
            <a:extLst>
              <a:ext uri="{FF2B5EF4-FFF2-40B4-BE49-F238E27FC236}">
                <a16:creationId xmlns:a16="http://schemas.microsoft.com/office/drawing/2014/main" id="{00FD9996-FC10-C74F-65C2-03064F239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7500014" y="1218081"/>
            <a:ext cx="406277" cy="4062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6003D54-4CDF-BA74-3B89-2A0AF5D5685E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3074" name="Picture 2" descr="Advertencia - Iconos gratis de señales">
            <a:extLst>
              <a:ext uri="{FF2B5EF4-FFF2-40B4-BE49-F238E27FC236}">
                <a16:creationId xmlns:a16="http://schemas.microsoft.com/office/drawing/2014/main" id="{7015E975-6D52-5653-63D9-75035AF0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94615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71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9D92E-284A-1D28-E3A3-C5AA8702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rain and gear with dots and lines&#10;&#10;Description automatically generated">
            <a:extLst>
              <a:ext uri="{FF2B5EF4-FFF2-40B4-BE49-F238E27FC236}">
                <a16:creationId xmlns:a16="http://schemas.microsoft.com/office/drawing/2014/main" id="{9ABDFAFE-02FE-389E-BF0D-79331F52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7664" y="765206"/>
            <a:ext cx="890776" cy="488535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95836FF5-1A43-2409-C4CE-04CE614D7BB4}"/>
              </a:ext>
            </a:extLst>
          </p:cNvPr>
          <p:cNvSpPr/>
          <p:nvPr/>
        </p:nvSpPr>
        <p:spPr>
          <a:xfrm flipH="1" flipV="1">
            <a:off x="7810751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64489864-CB0F-F113-D81C-EA128DC49040}"/>
              </a:ext>
            </a:extLst>
          </p:cNvPr>
          <p:cNvSpPr/>
          <p:nvPr/>
        </p:nvSpPr>
        <p:spPr>
          <a:xfrm flipH="1" flipV="1">
            <a:off x="7770842" y="1304684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56B79F88-F758-7045-FA61-209242463A9B}"/>
              </a:ext>
            </a:extLst>
          </p:cNvPr>
          <p:cNvSpPr/>
          <p:nvPr/>
        </p:nvSpPr>
        <p:spPr>
          <a:xfrm flipH="1" flipV="1">
            <a:off x="7347830" y="1175730"/>
            <a:ext cx="268705" cy="156022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5" name="Picture 24" descr="A group of sports equipment&#10;&#10;Description automatically generated">
            <a:extLst>
              <a:ext uri="{FF2B5EF4-FFF2-40B4-BE49-F238E27FC236}">
                <a16:creationId xmlns:a16="http://schemas.microsoft.com/office/drawing/2014/main" id="{7E964D13-74DF-F34F-1287-5F24DD0D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78916" y="932684"/>
            <a:ext cx="1006162" cy="488535"/>
          </a:xfrm>
          <a:prstGeom prst="rect">
            <a:avLst/>
          </a:prstGeom>
        </p:spPr>
      </p:pic>
      <p:pic>
        <p:nvPicPr>
          <p:cNvPr id="26" name="Graphic 25" descr="Food Safety with solid fill">
            <a:extLst>
              <a:ext uri="{FF2B5EF4-FFF2-40B4-BE49-F238E27FC236}">
                <a16:creationId xmlns:a16="http://schemas.microsoft.com/office/drawing/2014/main" id="{C773F79F-D079-FC6A-5F77-FFBC3904C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7500014" y="1218081"/>
            <a:ext cx="406277" cy="4062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59BC54E-9319-E16D-774A-C3F21A23655A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C964E-D799-44B9-A960-24A0C5738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121" y="1331752"/>
            <a:ext cx="4441010" cy="2689278"/>
          </a:xfrm>
          <a:prstGeom prst="rect">
            <a:avLst/>
          </a:prstGeom>
        </p:spPr>
      </p:pic>
      <p:pic>
        <p:nvPicPr>
          <p:cNvPr id="5122" name="Picture 2" descr="User - Free user icons">
            <a:extLst>
              <a:ext uri="{FF2B5EF4-FFF2-40B4-BE49-F238E27FC236}">
                <a16:creationId xmlns:a16="http://schemas.microsoft.com/office/drawing/2014/main" id="{4F8D8770-5323-401C-85A2-AC3A28C9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1" y="256020"/>
            <a:ext cx="1924122" cy="192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ondo de la imagen de Emoji PNG feliz">
            <a:extLst>
              <a:ext uri="{FF2B5EF4-FFF2-40B4-BE49-F238E27FC236}">
                <a16:creationId xmlns:a16="http://schemas.microsoft.com/office/drawing/2014/main" id="{26718646-34F3-D4F9-3F58-7F8DA6FA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18" y="1464781"/>
            <a:ext cx="1221921" cy="12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ser - Free user icons">
            <a:extLst>
              <a:ext uri="{FF2B5EF4-FFF2-40B4-BE49-F238E27FC236}">
                <a16:creationId xmlns:a16="http://schemas.microsoft.com/office/drawing/2014/main" id="{C6EDF283-C2EC-E952-D001-7A8A74595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6" y="3294196"/>
            <a:ext cx="1606216" cy="16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ad PNG para descargar gratis">
            <a:extLst>
              <a:ext uri="{FF2B5EF4-FFF2-40B4-BE49-F238E27FC236}">
                <a16:creationId xmlns:a16="http://schemas.microsoft.com/office/drawing/2014/main" id="{F125D96F-D292-B52D-0D27-5F48617A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23" y="3712581"/>
            <a:ext cx="1562625" cy="15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5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BDE8-7E61-FCC5-B5B6-312CBF41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868D422-791A-A162-57E9-CE61897B858D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12CFC-BF60-0688-8D59-648F6A2A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0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AB21-D842-5DAA-A0B4-30EA932B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6C7810D-FDC5-976D-C6F7-5364CCF1D348}"/>
              </a:ext>
            </a:extLst>
          </p:cNvPr>
          <p:cNvSpPr/>
          <p:nvPr/>
        </p:nvSpPr>
        <p:spPr>
          <a:xfrm>
            <a:off x="7065757" y="597949"/>
            <a:ext cx="1363048" cy="1155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68DFED-37F8-DC82-CDFC-AF9F1F974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566" y="597949"/>
            <a:ext cx="4032431" cy="40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10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41255-CAD6-384C-86A6-64B6EB86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89" y="1370175"/>
            <a:ext cx="7776222" cy="10647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lt1"/>
              </a:buClr>
              <a:buSzPts val="4000"/>
            </a:pPr>
            <a:r>
              <a:rPr lang="es-MX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Singletone</a:t>
            </a:r>
            <a:endParaRPr lang="es-MX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DCAE4C-4F1F-7CC3-089B-DF57866B4998}"/>
              </a:ext>
            </a:extLst>
          </p:cNvPr>
          <p:cNvSpPr txBox="1"/>
          <p:nvPr/>
        </p:nvSpPr>
        <p:spPr>
          <a:xfrm>
            <a:off x="1033751" y="2307917"/>
            <a:ext cx="7079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Repositorio de Valoción Musical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CA2C41-E883-BE12-A602-0D8B03BC9652}"/>
              </a:ext>
            </a:extLst>
          </p:cNvPr>
          <p:cNvSpPr txBox="1"/>
          <p:nvPr/>
        </p:nvSpPr>
        <p:spPr>
          <a:xfrm>
            <a:off x="2966484" y="3046930"/>
            <a:ext cx="32110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Rodrigo Francisco De los Ríos Rojas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Adrian Duarte Romero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Alejandro Gabriel Chávez Candela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Erick Dmitri Valderrama Urbay</a:t>
            </a: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Angel Adrián Alcalá Isuiza</a:t>
            </a:r>
          </a:p>
          <a:p>
            <a:pPr algn="ctr"/>
            <a:endParaRPr lang="es-PE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Abril Fatface"/>
            </a:endParaRPr>
          </a:p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Profesor: Caballero Ortiz Jose Alberto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212F64-8899-2666-FE6A-29B66698867A}"/>
              </a:ext>
            </a:extLst>
          </p:cNvPr>
          <p:cNvSpPr txBox="1"/>
          <p:nvPr/>
        </p:nvSpPr>
        <p:spPr>
          <a:xfrm>
            <a:off x="382772" y="4491664"/>
            <a:ext cx="130195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88" dirty="0">
                <a:solidFill>
                  <a:srgbClr val="FF3A00"/>
                </a:solidFill>
              </a:rPr>
              <a:t>Arquitectura de Software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02E56C-A15C-9030-0F1D-2C13C67D1DFC}"/>
              </a:ext>
            </a:extLst>
          </p:cNvPr>
          <p:cNvSpPr txBox="1"/>
          <p:nvPr/>
        </p:nvSpPr>
        <p:spPr>
          <a:xfrm>
            <a:off x="382771" y="4639286"/>
            <a:ext cx="49885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88" dirty="0">
                <a:solidFill>
                  <a:srgbClr val="FF3A00"/>
                </a:solidFill>
              </a:rPr>
              <a:t>2025-1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9" name="Google Shape;36;p1">
            <a:extLst>
              <a:ext uri="{FF2B5EF4-FFF2-40B4-BE49-F238E27FC236}">
                <a16:creationId xmlns:a16="http://schemas.microsoft.com/office/drawing/2014/main" id="{3981A549-892E-4BA4-A296-DEE06B93F869}"/>
              </a:ext>
            </a:extLst>
          </p:cNvPr>
          <p:cNvSpPr txBox="1"/>
          <p:nvPr/>
        </p:nvSpPr>
        <p:spPr>
          <a:xfrm>
            <a:off x="5203901" y="225486"/>
            <a:ext cx="38807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FACULTAD DE INGENIERÍA</a:t>
            </a:r>
            <a:endParaRPr sz="10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CARRERA DE INGENIERÍA DE SISTEMAS</a:t>
            </a:r>
            <a:endParaRPr sz="10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333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BCA43F-E37E-5759-86F3-4ADD1A6CBB61}"/>
              </a:ext>
            </a:extLst>
          </p:cNvPr>
          <p:cNvSpPr txBox="1"/>
          <p:nvPr/>
        </p:nvSpPr>
        <p:spPr>
          <a:xfrm>
            <a:off x="455616" y="336340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Casos de Uso — Must Have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0DE60CF-8230-8410-268A-64D520F67318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0C079E3-C99E-410D-EB79-54B9E9E3798D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099AA7F-D09C-D6BE-CBCF-893BE79EA766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582419-AA10-E31D-9696-A4CD6B580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48960"/>
              </p:ext>
            </p:extLst>
          </p:nvPr>
        </p:nvGraphicFramePr>
        <p:xfrm>
          <a:off x="2325187" y="1245145"/>
          <a:ext cx="600891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41183">
                  <a:extLst>
                    <a:ext uri="{9D8B030D-6E8A-4147-A177-3AD203B41FA5}">
                      <a16:colId xmlns:a16="http://schemas.microsoft.com/office/drawing/2014/main" val="4087218537"/>
                    </a:ext>
                  </a:extLst>
                </a:gridCol>
                <a:gridCol w="4167732">
                  <a:extLst>
                    <a:ext uri="{9D8B030D-6E8A-4147-A177-3AD203B41FA5}">
                      <a16:colId xmlns:a16="http://schemas.microsoft.com/office/drawing/2014/main" val="197396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Caso de Uso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Descripción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CU01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Registrar un Usuario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11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CU15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Inicio de sesión con Auth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3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CU16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Buscador músical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7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CU17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Detalle de albums &amp; Artistas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3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CU23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Valoración de un Album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71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CU07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Visualizar datos de Perfil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41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E" dirty="0"/>
                        <a:t>CU10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E" dirty="0"/>
                        <a:t>Visualizar Biblioteca</a:t>
                      </a:r>
                      <a:endParaRPr lang="en-P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08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10635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6424</TotalTime>
  <Words>404</Words>
  <Application>Microsoft Macintosh PowerPoint</Application>
  <PresentationFormat>On-screen Show (16:9)</PresentationFormat>
  <Paragraphs>112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Nunito</vt:lpstr>
      <vt:lpstr>Verdana</vt:lpstr>
      <vt:lpstr>Abril Fatface</vt:lpstr>
      <vt:lpstr>Arial</vt:lpstr>
      <vt:lpstr>Business slide</vt:lpstr>
      <vt:lpstr>Singletone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dc:creator>Aburto Herrera Beatrice</dc:creator>
  <cp:lastModifiedBy>DE LOS RIOS ROJAS RODRIGO FRANCISCO</cp:lastModifiedBy>
  <cp:revision>506</cp:revision>
  <dcterms:modified xsi:type="dcterms:W3CDTF">2025-07-08T21:33:17Z</dcterms:modified>
</cp:coreProperties>
</file>